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259" r:id="rId14"/>
    <p:sldId id="283" r:id="rId15"/>
    <p:sldId id="288" r:id="rId16"/>
    <p:sldId id="287" r:id="rId17"/>
    <p:sldId id="289" r:id="rId18"/>
    <p:sldId id="290" r:id="rId19"/>
    <p:sldId id="285" r:id="rId20"/>
    <p:sldId id="291" r:id="rId21"/>
    <p:sldId id="284" r:id="rId22"/>
    <p:sldId id="292" r:id="rId23"/>
    <p:sldId id="293" r:id="rId24"/>
    <p:sldId id="322" r:id="rId25"/>
    <p:sldId id="260" r:id="rId26"/>
    <p:sldId id="294" r:id="rId27"/>
    <p:sldId id="295" r:id="rId28"/>
    <p:sldId id="296" r:id="rId29"/>
    <p:sldId id="297" r:id="rId30"/>
    <p:sldId id="298" r:id="rId31"/>
    <p:sldId id="333" r:id="rId32"/>
    <p:sldId id="321" r:id="rId33"/>
    <p:sldId id="316" r:id="rId34"/>
    <p:sldId id="262" r:id="rId35"/>
    <p:sldId id="263" r:id="rId36"/>
    <p:sldId id="299" r:id="rId37"/>
    <p:sldId id="267" r:id="rId38"/>
    <p:sldId id="300" r:id="rId39"/>
    <p:sldId id="301" r:id="rId40"/>
    <p:sldId id="302" r:id="rId41"/>
    <p:sldId id="264" r:id="rId42"/>
    <p:sldId id="323" r:id="rId43"/>
    <p:sldId id="303" r:id="rId44"/>
    <p:sldId id="334" r:id="rId45"/>
    <p:sldId id="265" r:id="rId46"/>
    <p:sldId id="304" r:id="rId47"/>
    <p:sldId id="335" r:id="rId48"/>
    <p:sldId id="266" r:id="rId49"/>
    <p:sldId id="309" r:id="rId50"/>
    <p:sldId id="310" r:id="rId51"/>
    <p:sldId id="314" r:id="rId52"/>
    <p:sldId id="315" r:id="rId53"/>
    <p:sldId id="311" r:id="rId54"/>
    <p:sldId id="312" r:id="rId55"/>
    <p:sldId id="324" r:id="rId56"/>
    <p:sldId id="330" r:id="rId57"/>
    <p:sldId id="313" r:id="rId58"/>
    <p:sldId id="317" r:id="rId59"/>
    <p:sldId id="325" r:id="rId60"/>
    <p:sldId id="320" r:id="rId61"/>
    <p:sldId id="319" r:id="rId62"/>
    <p:sldId id="318" r:id="rId63"/>
    <p:sldId id="331" r:id="rId64"/>
    <p:sldId id="33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0052" autoAdjust="0"/>
  </p:normalViewPr>
  <p:slideViewPr>
    <p:cSldViewPr>
      <p:cViewPr varScale="1">
        <p:scale>
          <a:sx n="116" d="100"/>
          <a:sy n="116" d="100"/>
        </p:scale>
        <p:origin x="1680" y="114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0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06/11/2020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06/11/2020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06/11/2020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06/11/2020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06/11/2020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06/11/2020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06/11/2020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</a:t>
            </a:r>
            <a:r>
              <a:rPr kumimoji="0" lang="en-IE" sz="3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0" lang="en-IE" sz="3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its Application on Wind 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Plant </a:t>
            </a:r>
            <a:r>
              <a:rPr lang="en-IE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3782DD-35AA-4237-9F99-235B7D6C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93" y="1411128"/>
            <a:ext cx="4266014" cy="508174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496580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  <a:endParaRPr lang="en-IE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 err="1" smtClean="0"/>
              <a:t>identPy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 err="1" smtClean="0"/>
              <a:t>identPy_GUI</a:t>
            </a:r>
            <a:r>
              <a:rPr lang="en-IE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Guided User Interface for framework</a:t>
            </a:r>
          </a:p>
          <a:p>
            <a:pPr>
              <a:spcAft>
                <a:spcPts val="600"/>
              </a:spcAft>
            </a:pPr>
            <a:r>
              <a:rPr lang="en-IE" dirty="0" smtClean="0"/>
              <a:t>Python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 smtClean="0"/>
              <a:t>Non-specific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4586B-6818-48E3-A474-33F784441C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3"/>
            <a:ext cx="7219950" cy="47996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54AE-804F-4D23-9952-31AE737CE6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6C224F-DAF8-4CB8-9F0A-17FD26125B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815665-F0AE-4848-B8BB-4278628ED3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4323C8-11EC-4C28-BDDA-63BB466B78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6BDDB-178E-49FE-9F91-BE8C97D8F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5"/>
            <a:ext cx="7219950" cy="4799676"/>
          </a:xfr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Results</a:t>
            </a:r>
            <a:endParaRPr lang="en-IE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Hybrid approach already implemented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Spring-Mass System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Linearized Z-IM Load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=[1]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417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2019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15% </a:t>
            </a:r>
            <a:r>
              <a:rPr lang="en-IE" dirty="0"/>
              <a:t>of electricity demand </a:t>
            </a:r>
            <a:r>
              <a:rPr lang="en-IE" dirty="0" smtClean="0"/>
              <a:t>(1% </a:t>
            </a:r>
            <a:r>
              <a:rPr lang="en-IE" dirty="0"/>
              <a:t>higher than </a:t>
            </a:r>
            <a:r>
              <a:rPr lang="en-IE" dirty="0" smtClean="0"/>
              <a:t>2018)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192 </a:t>
            </a:r>
            <a:r>
              <a:rPr lang="en-IE" dirty="0"/>
              <a:t>GW of installed </a:t>
            </a:r>
            <a:r>
              <a:rPr lang="en-IE" dirty="0" smtClean="0"/>
              <a:t>capacity (UK included)</a:t>
            </a: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Partial Results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2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F74C67B-EBB3-48DC-90FE-C61310FDE1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0026" y="2209800"/>
            <a:ext cx="5185324" cy="387349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A7DE403-E88A-4447-96B9-8A7103654A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026" y="2209800"/>
            <a:ext cx="5051974" cy="415022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AF4AA3-A157-4B80-9761-688337FEDEA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026" y="2219503"/>
            <a:ext cx="5253948" cy="38734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33F69F-328B-4418-A4C0-FE358D79842C}"/>
              </a:ext>
            </a:extLst>
          </p:cNvPr>
          <p:cNvSpPr txBox="1"/>
          <p:nvPr/>
        </p:nvSpPr>
        <p:spPr>
          <a:xfrm>
            <a:off x="4518725" y="6176963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(FARIAS; CARI, 2016)</a:t>
            </a:r>
          </a:p>
        </p:txBody>
      </p:sp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2E1C01F-5D04-44E7-94B2-A366FB4D9D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2065783"/>
            <a:ext cx="5467350" cy="42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E" dirty="0"/>
                  <a:t>5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7B513E-D322-4F37-933B-A2C39A1D07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200" y="2071920"/>
            <a:ext cx="5324341" cy="4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2BDAB89-7603-4594-B035-280D21B7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50494"/>
              </p:ext>
            </p:extLst>
          </p:nvPr>
        </p:nvGraphicFramePr>
        <p:xfrm>
          <a:off x="1038225" y="2436812"/>
          <a:ext cx="7067550" cy="19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850">
                  <a:extLst>
                    <a:ext uri="{9D8B030D-6E8A-4147-A177-3AD203B41FA5}">
                      <a16:colId xmlns:a16="http://schemas.microsoft.com/office/drawing/2014/main" val="357107300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46447413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292972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Final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72446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7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2.76x10^-3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1151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MVMO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24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89.33x10^-3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669483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Hybrid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1.54x10^-3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116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094833"/>
              </p:ext>
            </p:extLst>
          </p:nvPr>
        </p:nvGraphicFramePr>
        <p:xfrm>
          <a:off x="628650" y="2240280"/>
          <a:ext cx="7886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Synthetic data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will be obtained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via simulation. 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Model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with bad results.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currently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under 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Method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and tested.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under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Concept defined.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Some windows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have already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been implemented.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0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270162"/>
              </p:ext>
            </p:extLst>
          </p:nvPr>
        </p:nvGraphicFramePr>
        <p:xfrm>
          <a:off x="1714499" y="2501900"/>
          <a:ext cx="571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18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985882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137338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920063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Oct-Dec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Jan-Mar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Apr-Jun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8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91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76948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CBC568B-EBD3-4455-BA65-1A789B59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66" y="1398588"/>
            <a:ext cx="5009268" cy="49577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Software for Parameter Estimation of</a:t>
            </a:r>
            <a:b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Wind Power Plant Equivalent</a:t>
            </a:r>
            <a:r>
              <a:rPr lang="en-I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61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48.5 </a:t>
            </a:r>
            <a:r>
              <a:rPr lang="en-IE" dirty="0" err="1"/>
              <a:t>TWh</a:t>
            </a:r>
            <a:r>
              <a:rPr lang="en-IE" dirty="0"/>
              <a:t> in </a:t>
            </a:r>
            <a:r>
              <a:rPr lang="en-IE" dirty="0" smtClean="0"/>
              <a:t>2018 </a:t>
            </a:r>
            <a:r>
              <a:rPr lang="en-IE" dirty="0"/>
              <a:t>(</a:t>
            </a:r>
            <a:r>
              <a:rPr lang="en-IE" dirty="0" err="1"/>
              <a:t>Itaipu</a:t>
            </a:r>
            <a:r>
              <a:rPr lang="en-IE" dirty="0"/>
              <a:t>: </a:t>
            </a:r>
            <a:r>
              <a:rPr lang="en-IE" dirty="0" smtClean="0"/>
              <a:t>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 smtClean="0"/>
              <a:t>8.1% </a:t>
            </a:r>
            <a:r>
              <a:rPr lang="en-IE" dirty="0"/>
              <a:t>of electricity demand </a:t>
            </a:r>
            <a:r>
              <a:rPr lang="en-IE" dirty="0" smtClean="0"/>
              <a:t>(</a:t>
            </a:r>
            <a:r>
              <a:rPr lang="en-IE" dirty="0" smtClean="0"/>
              <a:t>14.4</a:t>
            </a:r>
            <a:r>
              <a:rPr lang="en-IE" dirty="0" smtClean="0"/>
              <a:t>% </a:t>
            </a:r>
            <a:r>
              <a:rPr lang="en-IE" dirty="0"/>
              <a:t>higher than </a:t>
            </a:r>
            <a:r>
              <a:rPr lang="en-IE" dirty="0" smtClean="0"/>
              <a:t>2017)</a:t>
            </a:r>
            <a:endParaRPr lang="en-IE" dirty="0"/>
          </a:p>
          <a:p>
            <a:pPr lvl="1">
              <a:spcAft>
                <a:spcPts val="600"/>
              </a:spcAft>
            </a:pPr>
            <a:r>
              <a:rPr lang="en-IE" dirty="0" smtClean="0"/>
              <a:t>15.5 </a:t>
            </a:r>
            <a:r>
              <a:rPr lang="en-IE" dirty="0"/>
              <a:t>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9287" y="1820057"/>
            <a:ext cx="5305425" cy="440692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619499" y="62269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7910</TotalTime>
  <Words>935</Words>
  <Application>Microsoft Office PowerPoint</Application>
  <PresentationFormat>Apresentação na tela (4:3)</PresentationFormat>
  <Paragraphs>390</Paragraphs>
  <Slides>64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LMRoman12-Regular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Software Developed</vt:lpstr>
      <vt:lpstr>Software</vt:lpstr>
      <vt:lpstr>Software</vt:lpstr>
      <vt:lpstr>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Next Steps</vt:lpstr>
      <vt:lpstr>Next Steps</vt:lpstr>
      <vt:lpstr>Apresentação do PowerPoint</vt:lpstr>
      <vt:lpstr>Apresentação do PowerPoint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</cp:lastModifiedBy>
  <cp:revision>231</cp:revision>
  <dcterms:created xsi:type="dcterms:W3CDTF">2019-05-07T19:51:45Z</dcterms:created>
  <dcterms:modified xsi:type="dcterms:W3CDTF">2020-11-06T16:18:10Z</dcterms:modified>
</cp:coreProperties>
</file>